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70" r:id="rId6"/>
    <p:sldId id="264" r:id="rId7"/>
    <p:sldId id="265" r:id="rId8"/>
    <p:sldId id="266" r:id="rId9"/>
    <p:sldId id="267" r:id="rId10"/>
    <p:sldId id="268" r:id="rId11"/>
    <p:sldId id="259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C3D6A-EEDC-426A-80C3-9408D3FBD0C7}" v="2" dt="2021-01-22T23:50:06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菊池 康之" userId="b1ad894f5aa13987" providerId="LiveId" clId="{E16C3D6A-EEDC-426A-80C3-9408D3FBD0C7}"/>
    <pc:docChg chg="undo custSel addSld delSld modSld">
      <pc:chgData name="菊池 康之" userId="b1ad894f5aa13987" providerId="LiveId" clId="{E16C3D6A-EEDC-426A-80C3-9408D3FBD0C7}" dt="2021-01-22T23:50:06.534" v="15"/>
      <pc:docMkLst>
        <pc:docMk/>
      </pc:docMkLst>
      <pc:sldChg chg="modSp mod">
        <pc:chgData name="菊池 康之" userId="b1ad894f5aa13987" providerId="LiveId" clId="{E16C3D6A-EEDC-426A-80C3-9408D3FBD0C7}" dt="2021-01-22T23:50:06.534" v="15"/>
        <pc:sldMkLst>
          <pc:docMk/>
          <pc:sldMk cId="4270000444" sldId="256"/>
        </pc:sldMkLst>
        <pc:spChg chg="mod">
          <ac:chgData name="菊池 康之" userId="b1ad894f5aa13987" providerId="LiveId" clId="{E16C3D6A-EEDC-426A-80C3-9408D3FBD0C7}" dt="2021-01-22T23:50:06.534" v="15"/>
          <ac:spMkLst>
            <pc:docMk/>
            <pc:sldMk cId="4270000444" sldId="256"/>
            <ac:spMk id="3" creationId="{68460448-907A-4143-BAA6-112163694387}"/>
          </ac:spMkLst>
        </pc:spChg>
      </pc:sldChg>
      <pc:sldChg chg="del">
        <pc:chgData name="菊池 康之" userId="b1ad894f5aa13987" providerId="LiveId" clId="{E16C3D6A-EEDC-426A-80C3-9408D3FBD0C7}" dt="2021-01-22T23:48:09.823" v="0" actId="2696"/>
        <pc:sldMkLst>
          <pc:docMk/>
          <pc:sldMk cId="4055812323" sldId="257"/>
        </pc:sldMkLst>
      </pc:sldChg>
      <pc:sldChg chg="add del">
        <pc:chgData name="菊池 康之" userId="b1ad894f5aa13987" providerId="LiveId" clId="{E16C3D6A-EEDC-426A-80C3-9408D3FBD0C7}" dt="2021-01-22T23:49:23.281" v="6" actId="47"/>
        <pc:sldMkLst>
          <pc:docMk/>
          <pc:sldMk cId="2057695630" sldId="262"/>
        </pc:sldMkLst>
      </pc:sldChg>
      <pc:sldChg chg="del">
        <pc:chgData name="菊池 康之" userId="b1ad894f5aa13987" providerId="LiveId" clId="{E16C3D6A-EEDC-426A-80C3-9408D3FBD0C7}" dt="2021-01-22T23:49:55.792" v="8" actId="47"/>
        <pc:sldMkLst>
          <pc:docMk/>
          <pc:sldMk cId="1290370332" sldId="263"/>
        </pc:sldMkLst>
      </pc:sldChg>
      <pc:sldChg chg="del">
        <pc:chgData name="菊池 康之" userId="b1ad894f5aa13987" providerId="LiveId" clId="{E16C3D6A-EEDC-426A-80C3-9408D3FBD0C7}" dt="2021-01-22T23:49:30.068" v="7" actId="47"/>
        <pc:sldMkLst>
          <pc:docMk/>
          <pc:sldMk cId="1682919665" sldId="271"/>
        </pc:sldMkLst>
      </pc:sldChg>
      <pc:sldChg chg="del">
        <pc:chgData name="菊池 康之" userId="b1ad894f5aa13987" providerId="LiveId" clId="{E16C3D6A-EEDC-426A-80C3-9408D3FBD0C7}" dt="2021-01-22T23:48:27.940" v="1" actId="47"/>
        <pc:sldMkLst>
          <pc:docMk/>
          <pc:sldMk cId="1526985375" sldId="272"/>
        </pc:sldMkLst>
      </pc:sldChg>
      <pc:sldChg chg="del">
        <pc:chgData name="菊池 康之" userId="b1ad894f5aa13987" providerId="LiveId" clId="{E16C3D6A-EEDC-426A-80C3-9408D3FBD0C7}" dt="2021-01-22T23:48:28.964" v="2" actId="47"/>
        <pc:sldMkLst>
          <pc:docMk/>
          <pc:sldMk cId="4022783421" sldId="273"/>
        </pc:sldMkLst>
      </pc:sldChg>
      <pc:sldChg chg="del">
        <pc:chgData name="菊池 康之" userId="b1ad894f5aa13987" providerId="LiveId" clId="{E16C3D6A-EEDC-426A-80C3-9408D3FBD0C7}" dt="2021-01-22T23:48:29.796" v="3" actId="47"/>
        <pc:sldMkLst>
          <pc:docMk/>
          <pc:sldMk cId="3923235705" sldId="274"/>
        </pc:sldMkLst>
      </pc:sldChg>
      <pc:sldChg chg="del">
        <pc:chgData name="菊池 康之" userId="b1ad894f5aa13987" providerId="LiveId" clId="{E16C3D6A-EEDC-426A-80C3-9408D3FBD0C7}" dt="2021-01-22T23:48:30.482" v="4" actId="47"/>
        <pc:sldMkLst>
          <pc:docMk/>
          <pc:sldMk cId="3778321952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3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5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45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83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887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045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6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88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7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7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05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93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49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5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49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4832-4D57-4439-97C6-624730BD187A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C5C582-84AE-4AA4-B9C7-541DF1C59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34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4F742D03-98CC-41B4-B6BB-3991E5AAC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1728132"/>
            <a:ext cx="8581938" cy="2322704"/>
          </a:xfrm>
        </p:spPr>
        <p:txBody>
          <a:bodyPr>
            <a:noAutofit/>
          </a:bodyPr>
          <a:lstStyle/>
          <a:p>
            <a:pPr algn="l"/>
            <a:r>
              <a:rPr lang="ja-JP" altLang="en-US" sz="3600" dirty="0"/>
              <a:t>（仮称）函南町太陽光発電事業に係る</a:t>
            </a:r>
            <a:br>
              <a:rPr lang="en-US" altLang="ja-JP" sz="3600" dirty="0"/>
            </a:br>
            <a:r>
              <a:rPr lang="ja-JP" altLang="en-US" sz="3600" dirty="0"/>
              <a:t>　　　　　　環境影響評価方法書への</a:t>
            </a:r>
            <a:br>
              <a:rPr lang="en-US" altLang="ja-JP" sz="3600" dirty="0"/>
            </a:br>
            <a:r>
              <a:rPr lang="ja-JP" altLang="en-US" sz="3600" dirty="0"/>
              <a:t>　　　　　　　　　意見書提出について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460448-907A-4143-BAA6-112163694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773336"/>
            <a:ext cx="7766936" cy="72984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2021.1.24.</a:t>
            </a:r>
          </a:p>
          <a:p>
            <a:r>
              <a:rPr kumimoji="1" lang="ja-JP" altLang="en-US" dirty="0"/>
              <a:t>菊池 康之</a:t>
            </a:r>
          </a:p>
        </p:txBody>
      </p:sp>
    </p:spTree>
    <p:extLst>
      <p:ext uri="{BB962C8B-B14F-4D97-AF65-F5344CB8AC3E}">
        <p14:creationId xmlns:p14="http://schemas.microsoft.com/office/powerpoint/2010/main" val="427000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22449-7E11-4CB8-AED6-F478F0CC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94701"/>
          </a:xfrm>
        </p:spPr>
        <p:txBody>
          <a:bodyPr/>
          <a:lstStyle/>
          <a:p>
            <a:r>
              <a:rPr kumimoji="1" lang="ja-JP" altLang="en-US" dirty="0"/>
              <a:t>方法書の問題点と意見書（案）</a:t>
            </a:r>
            <a:br>
              <a:rPr kumimoji="1" lang="en-US" altLang="ja-JP" dirty="0"/>
            </a:br>
            <a:r>
              <a:rPr lang="ja-JP" altLang="en-US" dirty="0"/>
              <a:t>２</a:t>
            </a:r>
            <a:r>
              <a:rPr kumimoji="1" lang="ja-JP" altLang="en-US" dirty="0"/>
              <a:t>．水害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50651-22AE-4561-B1BC-EDF1A752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04300"/>
            <a:ext cx="8869338" cy="4563611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意見書案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例１：</a:t>
            </a:r>
            <a:r>
              <a:rPr lang="ja-JP" altLang="en-US" sz="2400" dirty="0">
                <a:solidFill>
                  <a:srgbClr val="FF0000"/>
                </a:solidFill>
              </a:rPr>
              <a:t>浸水被害</a:t>
            </a:r>
            <a:r>
              <a:rPr lang="ja-JP" altLang="en-US" sz="2400" dirty="0"/>
              <a:t>についても、調査・予測・評価の項目に加え</a:t>
            </a:r>
            <a:br>
              <a:rPr lang="en-US" altLang="ja-JP" sz="2400" dirty="0"/>
            </a:br>
            <a:r>
              <a:rPr lang="ja-JP" altLang="en-US" sz="2400" dirty="0"/>
              <a:t>　　　　て欲しい。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例２：柿田川全域はもとより駿河湾を含む</a:t>
            </a:r>
            <a:r>
              <a:rPr lang="ja-JP" altLang="en-US" sz="2400" dirty="0">
                <a:solidFill>
                  <a:srgbClr val="FF0000"/>
                </a:solidFill>
              </a:rPr>
              <a:t>広範囲</a:t>
            </a:r>
            <a:r>
              <a:rPr lang="ja-JP" altLang="en-US" sz="2400" dirty="0"/>
              <a:t>で、水害に</a:t>
            </a:r>
            <a:br>
              <a:rPr lang="en-US" altLang="ja-JP" sz="2400" dirty="0"/>
            </a:br>
            <a:r>
              <a:rPr lang="ja-JP" altLang="en-US" sz="2400" dirty="0"/>
              <a:t>　　　　関する調査・予測・評価をして欲しい。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例</a:t>
            </a:r>
            <a:r>
              <a:rPr lang="ja-JP" altLang="en-US" sz="2400" dirty="0"/>
              <a:t>３：ゲリラ豪雨、線状降水帯などの</a:t>
            </a:r>
            <a:r>
              <a:rPr lang="ja-JP" altLang="en-US" sz="2400" dirty="0">
                <a:solidFill>
                  <a:srgbClr val="FF0000"/>
                </a:solidFill>
              </a:rPr>
              <a:t>想定外の降雨時</a:t>
            </a:r>
            <a:r>
              <a:rPr lang="ja-JP" altLang="en-US" sz="2400" dirty="0"/>
              <a:t>につい</a:t>
            </a:r>
            <a:br>
              <a:rPr lang="en-US" altLang="ja-JP" sz="2400" dirty="0"/>
            </a:br>
            <a:r>
              <a:rPr lang="ja-JP" altLang="en-US" sz="2400" dirty="0"/>
              <a:t>　　　　ても、水害に関する予測・評価をして欲しい。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例４：人の命に係わる水害の評価に際しては、「影響が回避</a:t>
            </a:r>
            <a:br>
              <a:rPr lang="en-US" altLang="ja-JP" sz="2400" dirty="0"/>
            </a:br>
            <a:r>
              <a:rPr lang="ja-JP" altLang="en-US" sz="2400" dirty="0"/>
              <a:t>　　　　されているか検討し、</a:t>
            </a:r>
            <a:r>
              <a:rPr lang="ja-JP" altLang="en-US" sz="2400" dirty="0">
                <a:solidFill>
                  <a:srgbClr val="FF0000"/>
                </a:solidFill>
              </a:rPr>
              <a:t>回避できない場合は事業中止も</a:t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　　　　含めた計画の抜本的見直し</a:t>
            </a:r>
            <a:r>
              <a:rPr lang="ja-JP" altLang="en-US" sz="2400" dirty="0"/>
              <a:t>を行う。」とするべき。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615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5D7B4-4686-4B15-BDFD-945DDD6C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485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環境影響評価</a:t>
            </a:r>
            <a:r>
              <a:rPr lang="ja-JP" altLang="en-US" dirty="0"/>
              <a:t>の限界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007E77-E88B-4009-9908-0B7FD7BB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521"/>
            <a:ext cx="8596668" cy="4453156"/>
          </a:xfrm>
        </p:spPr>
        <p:txBody>
          <a:bodyPr/>
          <a:lstStyle/>
          <a:p>
            <a:r>
              <a:rPr kumimoji="1" lang="ja-JP" altLang="en-US" sz="2400" dirty="0"/>
              <a:t>事業の内容を決めるに当たって、</a:t>
            </a:r>
            <a:endParaRPr kumimoji="1" lang="en-US" altLang="ja-JP" sz="2400" dirty="0"/>
          </a:p>
          <a:p>
            <a:r>
              <a:rPr lang="ja-JP" altLang="en-US" sz="2400" dirty="0"/>
              <a:t>それが環境にどのような影響を及ぼすかについて、</a:t>
            </a:r>
            <a:endParaRPr lang="en-US" altLang="ja-JP" sz="2400" dirty="0"/>
          </a:p>
          <a:p>
            <a:r>
              <a:rPr lang="ja-JP" altLang="en-US" sz="2400" dirty="0"/>
              <a:t>あらかじめ</a:t>
            </a:r>
            <a:r>
              <a:rPr lang="ja-JP" altLang="en-US" sz="2400" u="sng" dirty="0">
                <a:solidFill>
                  <a:srgbClr val="FF0000"/>
                </a:solidFill>
              </a:rPr>
              <a:t>事業者自らが調査・予測・評価を行い、</a:t>
            </a:r>
            <a:endParaRPr lang="en-US" altLang="ja-JP" sz="2400" u="sng" dirty="0">
              <a:solidFill>
                <a:srgbClr val="FF0000"/>
              </a:solidFill>
            </a:endParaRPr>
          </a:p>
          <a:p>
            <a:r>
              <a:rPr lang="ja-JP" altLang="en-US" sz="2400" dirty="0"/>
              <a:t>その結果を公表して一般の方々、地方公共団体などから意見を聴き、</a:t>
            </a:r>
            <a:endParaRPr lang="en-US" altLang="ja-JP" sz="2400" dirty="0"/>
          </a:p>
          <a:p>
            <a:r>
              <a:rPr lang="ja-JP" altLang="en-US" sz="2400" dirty="0"/>
              <a:t>それらを踏まえて環境の保全の観点から、</a:t>
            </a:r>
            <a:endParaRPr lang="en-US" altLang="ja-JP" sz="2400" dirty="0"/>
          </a:p>
          <a:p>
            <a:r>
              <a:rPr lang="ja-JP" altLang="en-US" sz="2400" u="sng" dirty="0">
                <a:solidFill>
                  <a:srgbClr val="FF0000"/>
                </a:solidFill>
              </a:rPr>
              <a:t>よりよい事業計画を作り上げていこう</a:t>
            </a:r>
            <a:r>
              <a:rPr lang="ja-JP" altLang="en-US" sz="2400" dirty="0"/>
              <a:t>という制度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 algn="ctr">
              <a:buNone/>
            </a:pPr>
            <a:r>
              <a:rPr lang="ja-JP" altLang="en-US" sz="2400" dirty="0"/>
              <a:t>　　　つ</a:t>
            </a:r>
            <a:r>
              <a:rPr kumimoji="1" lang="ja-JP" altLang="en-US" sz="2400" dirty="0"/>
              <a:t>まり、事業を行うことを前提とした制度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FF467B25-3799-4195-8464-6730B1234705}"/>
              </a:ext>
            </a:extLst>
          </p:cNvPr>
          <p:cNvSpPr/>
          <p:nvPr/>
        </p:nvSpPr>
        <p:spPr>
          <a:xfrm>
            <a:off x="4510079" y="5142451"/>
            <a:ext cx="931178" cy="285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64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A6DB3-B28A-4588-B4E2-6F45788D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意見書提出の意味</a:t>
            </a:r>
            <a:br>
              <a:rPr kumimoji="1" lang="en-US" altLang="ja-JP" dirty="0"/>
            </a:br>
            <a:r>
              <a:rPr kumimoji="1" lang="ja-JP" altLang="en-US" dirty="0"/>
              <a:t>　　　　　　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4BFEB9-C5D8-4E1C-AFA9-4F79923F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90" y="1488613"/>
            <a:ext cx="9469630" cy="4887020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先日の説明会で、事業者は、「住民からの意見は参考にするが、知事の意見には従う。」と発言。</a:t>
            </a:r>
            <a:endParaRPr lang="en-US" altLang="ja-JP" sz="2400" dirty="0"/>
          </a:p>
          <a:p>
            <a:r>
              <a:rPr lang="ja-JP" altLang="en-US" sz="2400" dirty="0"/>
              <a:t>環境影響評価審査会で住民からの意見が多ければ多いほど、慎重に審議せざるを得ない。</a:t>
            </a:r>
            <a:endParaRPr lang="en-US" altLang="ja-JP" sz="2400" dirty="0"/>
          </a:p>
          <a:p>
            <a:r>
              <a:rPr lang="ja-JP" altLang="en-US" sz="2400" dirty="0"/>
              <a:t>多くの意見が出された事項については、知事も何らかの対応が必要との認識を持たれる可能性が高い。</a:t>
            </a:r>
            <a:endParaRPr lang="en-US" altLang="ja-JP" sz="2400" dirty="0"/>
          </a:p>
          <a:p>
            <a:r>
              <a:rPr lang="ja-JP" altLang="en-US" sz="2400" dirty="0"/>
              <a:t>先日の「平太と語ろう」では、「どんどん反対してください。県としてできることはする。」と発言されています。</a:t>
            </a:r>
            <a:endParaRPr lang="en-US" altLang="ja-JP" sz="2400" dirty="0"/>
          </a:p>
          <a:p>
            <a:r>
              <a:rPr lang="ja-JP" altLang="en-US" sz="2400" dirty="0"/>
              <a:t>今回の意見書だけでなく、知事や町長に対し当該事業の危険性を訴え、事業中止に向けた運動を地域全体で進める必要があります。</a:t>
            </a:r>
            <a:br>
              <a:rPr lang="en-US" altLang="ja-JP" sz="2400" dirty="0"/>
            </a:br>
            <a:r>
              <a:rPr lang="ja-JP" altLang="en-US" sz="2400" dirty="0"/>
              <a:t>皆さんのご協力をお願いします。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ja-JP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769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5D7B4-4686-4B15-BDFD-945DDD6C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環境影響評価（環境アセスメント）とは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007E77-E88B-4009-9908-0B7FD7BB6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事業の内容を決めるに当たって、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それが環境にどのような影響を及ぼすかについて、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あらかじめ事業者自らが調査・予測・評価を行い、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その結果を公表して一般の方々、地方公共団体などから意見を聴き、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それらを踏まえて環境の保全の観点から、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よりよい事業計画を作り上げていこうという制度</a:t>
            </a:r>
            <a:endParaRPr lang="en-US" altLang="ja-JP" sz="24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44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A6DB3-B28A-4588-B4E2-6F45788D7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000" dirty="0"/>
              <a:t>環境影響評価の</a:t>
            </a:r>
            <a:r>
              <a:rPr lang="ja-JP" altLang="en-US" sz="4000" dirty="0"/>
              <a:t>流れ</a:t>
            </a:r>
            <a:br>
              <a:rPr kumimoji="1" lang="en-US" altLang="ja-JP" dirty="0"/>
            </a:br>
            <a:r>
              <a:rPr kumimoji="1" lang="ja-JP" altLang="en-US" dirty="0"/>
              <a:t>　　　　　　　</a:t>
            </a:r>
            <a:r>
              <a:rPr kumimoji="1" lang="ja-JP" altLang="en-US" sz="2400" dirty="0"/>
              <a:t>（静岡県環境影響評価条例に基づく場合）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DD0065-92FB-45D6-A143-56C3293D4691}"/>
              </a:ext>
            </a:extLst>
          </p:cNvPr>
          <p:cNvSpPr/>
          <p:nvPr/>
        </p:nvSpPr>
        <p:spPr>
          <a:xfrm>
            <a:off x="1291928" y="1776836"/>
            <a:ext cx="460181" cy="2927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方法書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FDD7C43-CECC-4FAC-A1F8-CD95ECB3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392" y="1776836"/>
            <a:ext cx="460181" cy="3789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調査・予測・評価の実施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4">
            <a:extLst>
              <a:ext uri="{FF2B5EF4-FFF2-40B4-BE49-F238E27FC236}">
                <a16:creationId xmlns:a16="http://schemas.microsoft.com/office/drawing/2014/main" id="{E7AF8097-E3BB-41AE-BF1D-0A215E122EB2}"/>
              </a:ext>
            </a:extLst>
          </p:cNvPr>
          <p:cNvSpPr txBox="1">
            <a:spLocks/>
          </p:cNvSpPr>
          <p:nvPr/>
        </p:nvSpPr>
        <p:spPr>
          <a:xfrm>
            <a:off x="4070334" y="1776836"/>
            <a:ext cx="460181" cy="2927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準備書</a:t>
            </a:r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85058936-5ACE-43FC-9F98-4B61262D532D}"/>
              </a:ext>
            </a:extLst>
          </p:cNvPr>
          <p:cNvSpPr txBox="1">
            <a:spLocks/>
          </p:cNvSpPr>
          <p:nvPr/>
        </p:nvSpPr>
        <p:spPr>
          <a:xfrm>
            <a:off x="5685743" y="1776836"/>
            <a:ext cx="460181" cy="2927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評価書</a:t>
            </a:r>
          </a:p>
        </p:txBody>
      </p:sp>
      <p:sp>
        <p:nvSpPr>
          <p:cNvPr id="8" name="コンテンツ プレースホルダー 4">
            <a:extLst>
              <a:ext uri="{FF2B5EF4-FFF2-40B4-BE49-F238E27FC236}">
                <a16:creationId xmlns:a16="http://schemas.microsoft.com/office/drawing/2014/main" id="{25B33659-3F9A-439B-8705-2DC3CA5B0E5B}"/>
              </a:ext>
            </a:extLst>
          </p:cNvPr>
          <p:cNvSpPr txBox="1">
            <a:spLocks/>
          </p:cNvSpPr>
          <p:nvPr/>
        </p:nvSpPr>
        <p:spPr>
          <a:xfrm>
            <a:off x="7346135" y="1776836"/>
            <a:ext cx="460181" cy="2927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事業実施</a:t>
            </a:r>
          </a:p>
        </p:txBody>
      </p:sp>
      <p:sp>
        <p:nvSpPr>
          <p:cNvPr id="9" name="コンテンツ プレースホルダー 4">
            <a:extLst>
              <a:ext uri="{FF2B5EF4-FFF2-40B4-BE49-F238E27FC236}">
                <a16:creationId xmlns:a16="http://schemas.microsoft.com/office/drawing/2014/main" id="{FD055439-CAA0-456D-8DE3-755921E13877}"/>
              </a:ext>
            </a:extLst>
          </p:cNvPr>
          <p:cNvSpPr txBox="1">
            <a:spLocks/>
          </p:cNvSpPr>
          <p:nvPr/>
        </p:nvSpPr>
        <p:spPr>
          <a:xfrm>
            <a:off x="8542548" y="1776836"/>
            <a:ext cx="460181" cy="2927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事後調査報告書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373DA922-8F41-4ABC-86AB-2AE725D990F4}"/>
              </a:ext>
            </a:extLst>
          </p:cNvPr>
          <p:cNvSpPr/>
          <p:nvPr/>
        </p:nvSpPr>
        <p:spPr>
          <a:xfrm>
            <a:off x="2379192" y="2745897"/>
            <a:ext cx="326572" cy="86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8D38C7CE-618B-416A-B162-73456A7BB9CD}"/>
              </a:ext>
            </a:extLst>
          </p:cNvPr>
          <p:cNvSpPr/>
          <p:nvPr/>
        </p:nvSpPr>
        <p:spPr>
          <a:xfrm>
            <a:off x="3579403" y="2745896"/>
            <a:ext cx="326572" cy="86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4E288BF3-A987-4AD9-A2DA-F9EFF83E7ACF}"/>
              </a:ext>
            </a:extLst>
          </p:cNvPr>
          <p:cNvSpPr/>
          <p:nvPr/>
        </p:nvSpPr>
        <p:spPr>
          <a:xfrm>
            <a:off x="5250021" y="2757663"/>
            <a:ext cx="326572" cy="86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38973795-DC99-4EFA-B3CE-E83A0E9508A8}"/>
              </a:ext>
            </a:extLst>
          </p:cNvPr>
          <p:cNvSpPr/>
          <p:nvPr/>
        </p:nvSpPr>
        <p:spPr>
          <a:xfrm>
            <a:off x="6807321" y="2745895"/>
            <a:ext cx="326572" cy="86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761F3DF2-52BC-4E02-BCB6-B8793F74F013}"/>
              </a:ext>
            </a:extLst>
          </p:cNvPr>
          <p:cNvSpPr/>
          <p:nvPr/>
        </p:nvSpPr>
        <p:spPr>
          <a:xfrm>
            <a:off x="8007532" y="2806841"/>
            <a:ext cx="326572" cy="86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0E3D281-1B59-46A5-A3E8-B5F8FCE66F5F}"/>
              </a:ext>
            </a:extLst>
          </p:cNvPr>
          <p:cNvSpPr/>
          <p:nvPr/>
        </p:nvSpPr>
        <p:spPr>
          <a:xfrm>
            <a:off x="1291889" y="5320424"/>
            <a:ext cx="460181" cy="1068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意見書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65A860D-5EBF-44E1-9EA4-897C02DB621B}"/>
              </a:ext>
            </a:extLst>
          </p:cNvPr>
          <p:cNvSpPr/>
          <p:nvPr/>
        </p:nvSpPr>
        <p:spPr>
          <a:xfrm>
            <a:off x="4098716" y="5320423"/>
            <a:ext cx="460181" cy="1068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意見書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965AF58-E3D5-47D4-970F-0CC17ADDF372}"/>
              </a:ext>
            </a:extLst>
          </p:cNvPr>
          <p:cNvSpPr/>
          <p:nvPr/>
        </p:nvSpPr>
        <p:spPr>
          <a:xfrm>
            <a:off x="8542548" y="5320422"/>
            <a:ext cx="460181" cy="1068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意見書</a:t>
            </a:r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78D0BC70-E0D2-4A05-83A1-EB248E3D7465}"/>
              </a:ext>
            </a:extLst>
          </p:cNvPr>
          <p:cNvSpPr/>
          <p:nvPr/>
        </p:nvSpPr>
        <p:spPr>
          <a:xfrm>
            <a:off x="1438867" y="4837883"/>
            <a:ext cx="214604" cy="3492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上 18">
            <a:extLst>
              <a:ext uri="{FF2B5EF4-FFF2-40B4-BE49-F238E27FC236}">
                <a16:creationId xmlns:a16="http://schemas.microsoft.com/office/drawing/2014/main" id="{F895F6E3-0F3C-4C7F-8FCC-988337B5EC11}"/>
              </a:ext>
            </a:extLst>
          </p:cNvPr>
          <p:cNvSpPr/>
          <p:nvPr/>
        </p:nvSpPr>
        <p:spPr>
          <a:xfrm>
            <a:off x="4229981" y="4837883"/>
            <a:ext cx="214604" cy="3492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上 19">
            <a:extLst>
              <a:ext uri="{FF2B5EF4-FFF2-40B4-BE49-F238E27FC236}">
                <a16:creationId xmlns:a16="http://schemas.microsoft.com/office/drawing/2014/main" id="{525FE5A1-1909-4C67-80DC-267504D6921E}"/>
              </a:ext>
            </a:extLst>
          </p:cNvPr>
          <p:cNvSpPr/>
          <p:nvPr/>
        </p:nvSpPr>
        <p:spPr>
          <a:xfrm>
            <a:off x="8665336" y="4837883"/>
            <a:ext cx="214604" cy="3492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コンテンツ プレースホルダー 4">
            <a:extLst>
              <a:ext uri="{FF2B5EF4-FFF2-40B4-BE49-F238E27FC236}">
                <a16:creationId xmlns:a16="http://schemas.microsoft.com/office/drawing/2014/main" id="{848D2206-96BF-477B-8067-CD78F1B80C44}"/>
              </a:ext>
            </a:extLst>
          </p:cNvPr>
          <p:cNvSpPr txBox="1">
            <a:spLocks/>
          </p:cNvSpPr>
          <p:nvPr/>
        </p:nvSpPr>
        <p:spPr>
          <a:xfrm>
            <a:off x="6131184" y="1776836"/>
            <a:ext cx="460181" cy="2927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kumimoji="0" lang="ja-JP" altLang="en-US" dirty="0">
                <a:solidFill>
                  <a:prstClr val="black"/>
                </a:solidFill>
              </a:rPr>
              <a:t>（調査・予測・評価結果）</a:t>
            </a:r>
            <a:endParaRPr kumimoji="0"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2" name="コンテンツ プレースホルダー 4">
            <a:extLst>
              <a:ext uri="{FF2B5EF4-FFF2-40B4-BE49-F238E27FC236}">
                <a16:creationId xmlns:a16="http://schemas.microsoft.com/office/drawing/2014/main" id="{6051B548-605D-4935-A45B-10C9FA7929C6}"/>
              </a:ext>
            </a:extLst>
          </p:cNvPr>
          <p:cNvSpPr txBox="1">
            <a:spLocks/>
          </p:cNvSpPr>
          <p:nvPr/>
        </p:nvSpPr>
        <p:spPr>
          <a:xfrm>
            <a:off x="4502999" y="1653119"/>
            <a:ext cx="460181" cy="4037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dirty="0">
                <a:solidFill>
                  <a:schemeClr val="tx1"/>
                </a:solidFill>
              </a:rPr>
              <a:t>（調査・予測・評価結果の事業者案）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1D7CCB5A-737A-47CB-A838-F4E422995767}"/>
              </a:ext>
            </a:extLst>
          </p:cNvPr>
          <p:cNvSpPr txBox="1">
            <a:spLocks/>
          </p:cNvSpPr>
          <p:nvPr/>
        </p:nvSpPr>
        <p:spPr>
          <a:xfrm>
            <a:off x="1734221" y="1653119"/>
            <a:ext cx="460181" cy="4037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ja-JP" altLang="en-US" dirty="0">
                <a:solidFill>
                  <a:schemeClr val="tx1"/>
                </a:solidFill>
              </a:rPr>
              <a:t>（調査・予測・評価方法の事業者案）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93AE2A52-3784-4ACC-8671-495CEA406A06}"/>
              </a:ext>
            </a:extLst>
          </p:cNvPr>
          <p:cNvSpPr/>
          <p:nvPr/>
        </p:nvSpPr>
        <p:spPr>
          <a:xfrm>
            <a:off x="352624" y="1186602"/>
            <a:ext cx="2390775" cy="48976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</a:rPr>
              <a:t>今、ここ</a:t>
            </a:r>
          </a:p>
        </p:txBody>
      </p:sp>
    </p:spTree>
    <p:extLst>
      <p:ext uri="{BB962C8B-B14F-4D97-AF65-F5344CB8AC3E}">
        <p14:creationId xmlns:p14="http://schemas.microsoft.com/office/powerpoint/2010/main" val="22097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A6DB3-B28A-4588-B4E2-6F45788D7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000" dirty="0"/>
              <a:t>環境影響評価方法書手続き</a:t>
            </a:r>
            <a:br>
              <a:rPr kumimoji="1" lang="en-US" altLang="ja-JP" dirty="0"/>
            </a:br>
            <a:r>
              <a:rPr kumimoji="1" lang="ja-JP" altLang="en-US" dirty="0"/>
              <a:t>　　　　　　　</a:t>
            </a:r>
            <a:r>
              <a:rPr kumimoji="1" lang="ja-JP" altLang="en-US" sz="2400" dirty="0"/>
              <a:t>（静岡県環境影響評価条例に基づく場合）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4BFEB9-C5D8-4E1C-AFA9-4F79923F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35" y="1930400"/>
            <a:ext cx="9469630" cy="4318000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sz="2600" dirty="0"/>
              <a:t>方法書とは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　</a:t>
            </a:r>
            <a:r>
              <a:rPr lang="ja-JP" altLang="ja-JP" sz="2600" dirty="0"/>
              <a:t>事業の環境に与える影響を</a:t>
            </a:r>
            <a:r>
              <a:rPr lang="ja-JP" altLang="en-US" sz="2600" dirty="0"/>
              <a:t>、どんな項目に対し、どのような調査・</a:t>
            </a:r>
            <a:r>
              <a:rPr lang="ja-JP" altLang="ja-JP" sz="2600" dirty="0"/>
              <a:t>予</a:t>
            </a:r>
            <a:br>
              <a:rPr lang="en-US" altLang="ja-JP" sz="2600" dirty="0"/>
            </a:br>
            <a:r>
              <a:rPr lang="ja-JP" altLang="en-US" sz="2600" dirty="0"/>
              <a:t>　　</a:t>
            </a:r>
            <a:r>
              <a:rPr lang="ja-JP" altLang="ja-JP" sz="2600" dirty="0"/>
              <a:t>測</a:t>
            </a:r>
            <a:r>
              <a:rPr lang="ja-JP" altLang="en-US" sz="2600" dirty="0"/>
              <a:t>・</a:t>
            </a:r>
            <a:r>
              <a:rPr lang="ja-JP" altLang="ja-JP" sz="2600" dirty="0"/>
              <a:t>評価</a:t>
            </a:r>
            <a:r>
              <a:rPr lang="ja-JP" altLang="en-US" sz="2600" dirty="0"/>
              <a:t>を行うかについて、</a:t>
            </a:r>
            <a:r>
              <a:rPr lang="ja-JP" altLang="ja-JP" sz="2600" dirty="0"/>
              <a:t>事業者の計画を示</a:t>
            </a:r>
            <a:r>
              <a:rPr lang="ja-JP" altLang="en-US" sz="2600" dirty="0"/>
              <a:t>すもの。</a:t>
            </a:r>
            <a:endParaRPr lang="en-US" altLang="ja-JP" sz="2600" dirty="0"/>
          </a:p>
          <a:p>
            <a:r>
              <a:rPr lang="ja-JP" altLang="en-US" sz="2600" dirty="0"/>
              <a:t>意見書とは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　事業者が公表した方法書に対し、住民や町長が</a:t>
            </a:r>
            <a:r>
              <a:rPr lang="ja-JP" altLang="ja-JP" sz="2600" dirty="0"/>
              <a:t>意見</a:t>
            </a:r>
            <a:r>
              <a:rPr lang="ja-JP" altLang="en-US" sz="2600" dirty="0"/>
              <a:t>を出す手続き。</a:t>
            </a:r>
            <a:endParaRPr lang="en-US" altLang="ja-JP" sz="2600" dirty="0"/>
          </a:p>
          <a:p>
            <a:r>
              <a:rPr lang="ja-JP" altLang="en-US" sz="2600" dirty="0"/>
              <a:t>住民意見の取り扱い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　出された住民及び町長の意見は、静岡県環境影響評価審査会で審議。</a:t>
            </a:r>
            <a:br>
              <a:rPr lang="en-US" altLang="ja-JP" sz="2600" dirty="0"/>
            </a:br>
            <a:r>
              <a:rPr lang="ja-JP" altLang="en-US" sz="2600" dirty="0"/>
              <a:t>　　その結果を踏まえて、知事が事業者に対し意見を出す。</a:t>
            </a:r>
            <a:endParaRPr lang="en-US" altLang="ja-JP" sz="2600" dirty="0"/>
          </a:p>
          <a:p>
            <a:r>
              <a:rPr lang="ja-JP" altLang="en-US" sz="2600" dirty="0"/>
              <a:t>調査・予測・評価方法の決定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　知事の意見を踏まえ、事業者が調査・予測・評価を実施する。</a:t>
            </a:r>
            <a:endParaRPr lang="en-US" altLang="ja-JP" sz="26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646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2D5DEA-69AE-4F4C-9816-C0F387D1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>
            <a:normAutofit/>
          </a:bodyPr>
          <a:lstStyle/>
          <a:p>
            <a:r>
              <a:rPr lang="ja-JP" altLang="en-US" dirty="0"/>
              <a:t>当該計画の危険性１：土砂災害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C9FBFD-6264-4065-A3B9-3E713DFF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4911"/>
            <a:ext cx="8596668" cy="4348689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大規模な土砂災害の危険性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kumimoji="1" lang="ja-JP" altLang="en-US" sz="2400" dirty="0"/>
              <a:t>貯水量</a:t>
            </a:r>
            <a:r>
              <a:rPr kumimoji="1" lang="en-US" altLang="ja-JP" sz="2400" dirty="0"/>
              <a:t>24,000</a:t>
            </a:r>
            <a:r>
              <a:rPr lang="ja-JP" altLang="en-US" sz="2400" dirty="0"/>
              <a:t>ｔ</a:t>
            </a:r>
            <a:r>
              <a:rPr kumimoji="1" lang="ja-JP" altLang="en-US" sz="2400" dirty="0"/>
              <a:t>の調整池が、活断層の真上に建設予定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⇒ただでさえ脆い「スコリア」地層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⇒東海地震</a:t>
            </a:r>
            <a:r>
              <a:rPr kumimoji="1" lang="en-US" altLang="ja-JP" sz="2400" dirty="0"/>
              <a:t>(M8</a:t>
            </a:r>
            <a:r>
              <a:rPr kumimoji="1" lang="ja-JP" altLang="en-US" sz="2400" dirty="0"/>
              <a:t>～</a:t>
            </a:r>
            <a:r>
              <a:rPr kumimoji="1" lang="en-US" altLang="ja-JP" sz="2400" dirty="0"/>
              <a:t>9)</a:t>
            </a:r>
            <a:r>
              <a:rPr kumimoji="1" lang="ja-JP" altLang="en-US" sz="2400" dirty="0"/>
              <a:t>の</a:t>
            </a:r>
            <a:r>
              <a:rPr kumimoji="1" lang="en-US" altLang="ja-JP" sz="2400" dirty="0"/>
              <a:t>30</a:t>
            </a:r>
            <a:r>
              <a:rPr kumimoji="1" lang="ja-JP" altLang="en-US" sz="2400" dirty="0"/>
              <a:t>年以内発生確率は</a:t>
            </a:r>
            <a:r>
              <a:rPr kumimoji="1" lang="en-US" altLang="ja-JP" sz="2400" dirty="0"/>
              <a:t>70</a:t>
            </a:r>
            <a:r>
              <a:rPr kumimoji="1" lang="ja-JP" altLang="en-US" sz="2400" dirty="0"/>
              <a:t>～</a:t>
            </a:r>
            <a:r>
              <a:rPr kumimoji="1" lang="en-US" altLang="ja-JP" sz="2400" dirty="0"/>
              <a:t>80</a:t>
            </a:r>
            <a:r>
              <a:rPr kumimoji="1" lang="ja-JP" altLang="en-US" sz="2400" dirty="0"/>
              <a:t>％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想定外の大雨と地震が重なったら、調整池が崩落し、</a:t>
            </a:r>
            <a:br>
              <a:rPr kumimoji="1" lang="en-US" altLang="ja-JP" sz="2400" dirty="0"/>
            </a:br>
            <a:r>
              <a:rPr kumimoji="1" lang="ja-JP" altLang="en-US" sz="2400" dirty="0"/>
              <a:t>　　　　</a:t>
            </a:r>
            <a:r>
              <a:rPr kumimoji="1" lang="ja-JP" altLang="en-US" sz="2400" dirty="0">
                <a:solidFill>
                  <a:srgbClr val="FF0000"/>
                </a:solidFill>
              </a:rPr>
              <a:t>大規模な土砂災害が起こる危険性</a:t>
            </a:r>
            <a:r>
              <a:rPr kumimoji="1" lang="ja-JP" altLang="en-US" sz="2400" dirty="0"/>
              <a:t>が否定できない。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活断層の上に原子力発電所やダムを建設しないことからも、</a:t>
            </a:r>
            <a:br>
              <a:rPr kumimoji="1" lang="en-US" altLang="ja-JP" sz="2400" dirty="0"/>
            </a:br>
            <a:r>
              <a:rPr kumimoji="1" lang="ja-JP" altLang="en-US" sz="2400" dirty="0"/>
              <a:t>　その危険性は理解いただけると思います。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E60665E2-3913-4962-8736-910344F598F0}"/>
              </a:ext>
            </a:extLst>
          </p:cNvPr>
          <p:cNvSpPr/>
          <p:nvPr/>
        </p:nvSpPr>
        <p:spPr>
          <a:xfrm>
            <a:off x="4233333" y="3540655"/>
            <a:ext cx="1016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00ADF03-F479-4F33-9087-D5412953A66B}"/>
              </a:ext>
            </a:extLst>
          </p:cNvPr>
          <p:cNvCxnSpPr/>
          <p:nvPr/>
        </p:nvCxnSpPr>
        <p:spPr>
          <a:xfrm>
            <a:off x="7195930" y="815009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41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2D5DEA-69AE-4F4C-9816-C0F387D1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133"/>
          </a:xfrm>
        </p:spPr>
        <p:txBody>
          <a:bodyPr>
            <a:normAutofit/>
          </a:bodyPr>
          <a:lstStyle/>
          <a:p>
            <a:r>
              <a:rPr lang="ja-JP" altLang="en-US" dirty="0"/>
              <a:t>当該計画の危険性２：浸水被害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C9FBFD-6264-4065-A3B9-3E713DFF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938066"/>
          </a:xfrm>
        </p:spPr>
        <p:txBody>
          <a:bodyPr>
            <a:normAutofit fontScale="55000" lnSpcReduction="20000"/>
          </a:bodyPr>
          <a:lstStyle/>
          <a:p>
            <a:r>
              <a:rPr lang="ja-JP" altLang="en-US" sz="4400" dirty="0"/>
              <a:t>開発による影響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　　現状　⇒雨の４割が地面に浸み込み、６割が流れ出る。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　　　開発後⇒</a:t>
            </a:r>
            <a:r>
              <a:rPr lang="ja-JP" altLang="en-US" sz="4400" dirty="0"/>
              <a:t>雨の１割が地面に浸み込み、９割が流れ出る。</a:t>
            </a:r>
            <a:endParaRPr lang="en-US" altLang="ja-JP" sz="4400" dirty="0"/>
          </a:p>
          <a:p>
            <a:r>
              <a:rPr lang="ja-JP" altLang="en-US" sz="4400" dirty="0"/>
              <a:t>事業者の説明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　　降った雨は調整池で貯めて、大雨が過ぎた後にゆっく</a:t>
            </a:r>
            <a:br>
              <a:rPr lang="en-US" altLang="ja-JP" sz="4400" dirty="0"/>
            </a:br>
            <a:r>
              <a:rPr lang="ja-JP" altLang="en-US" sz="4400" dirty="0"/>
              <a:t>　　　り流すので、今より安全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しかし、</a:t>
            </a:r>
            <a:endParaRPr lang="en-US" altLang="ja-JP" sz="4400" dirty="0"/>
          </a:p>
          <a:p>
            <a:r>
              <a:rPr lang="ja-JP" altLang="en-US" sz="4400" dirty="0"/>
              <a:t>流れ出る雨の総量は３割増え、雨が止んだ後も流出が続く</a:t>
            </a:r>
            <a:br>
              <a:rPr lang="en-US" altLang="ja-JP" sz="4400" dirty="0"/>
            </a:br>
            <a:r>
              <a:rPr lang="ja-JP" altLang="en-US" sz="4400" dirty="0"/>
              <a:t>　⇒浸水被害発生時には、浸水時間が長くなることが想定</a:t>
            </a:r>
            <a:endParaRPr lang="en-US" altLang="ja-JP" sz="4400" dirty="0"/>
          </a:p>
          <a:p>
            <a:r>
              <a:rPr lang="ja-JP" altLang="en-US" sz="4400" dirty="0"/>
              <a:t>想定外の降雨により調整池が満水になれば</a:t>
            </a:r>
            <a:br>
              <a:rPr lang="en-US" altLang="ja-JP" sz="4400" dirty="0"/>
            </a:br>
            <a:r>
              <a:rPr lang="ja-JP" altLang="en-US" sz="4400" dirty="0"/>
              <a:t>　⇒降った雨の９割がそのまま流れ出す</a:t>
            </a:r>
            <a:br>
              <a:rPr lang="en-US" altLang="ja-JP" sz="4400" dirty="0"/>
            </a:br>
            <a:r>
              <a:rPr lang="ja-JP" altLang="en-US" sz="4400" dirty="0"/>
              <a:t>　　⇒大規模な浸水被害が想定</a:t>
            </a:r>
            <a:endParaRPr lang="en-US" altLang="ja-JP" sz="4400" dirty="0"/>
          </a:p>
          <a:p>
            <a:endParaRPr kumimoji="1" lang="ja-JP" altLang="en-US" sz="2400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41524AFD-0F70-4AF8-9AC0-5D51F9BC1B00}"/>
              </a:ext>
            </a:extLst>
          </p:cNvPr>
          <p:cNvSpPr/>
          <p:nvPr/>
        </p:nvSpPr>
        <p:spPr>
          <a:xfrm>
            <a:off x="4160939" y="3957646"/>
            <a:ext cx="687898" cy="224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22449-7E11-4CB8-AED6-F478F0CC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94701"/>
          </a:xfrm>
        </p:spPr>
        <p:txBody>
          <a:bodyPr/>
          <a:lstStyle/>
          <a:p>
            <a:r>
              <a:rPr kumimoji="1" lang="ja-JP" altLang="en-US" dirty="0"/>
              <a:t>方法書の問題点と意見書（案）</a:t>
            </a:r>
            <a:br>
              <a:rPr kumimoji="1" lang="en-US" altLang="ja-JP" dirty="0"/>
            </a:br>
            <a:r>
              <a:rPr kumimoji="1" lang="ja-JP" altLang="en-US" dirty="0"/>
              <a:t>１．土砂災害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50651-22AE-4561-B1BC-EDF1A752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04300"/>
            <a:ext cx="8596668" cy="456361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土砂災害に関連する問題点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①</a:t>
            </a:r>
            <a:r>
              <a:rPr lang="ja-JP" altLang="en-US" sz="2400" dirty="0">
                <a:solidFill>
                  <a:srgbClr val="FF0000"/>
                </a:solidFill>
              </a:rPr>
              <a:t>活断層の存在</a:t>
            </a:r>
            <a:r>
              <a:rPr lang="ja-JP" altLang="en-US" sz="2400" dirty="0"/>
              <a:t>を前提とした土地の安定性の検討が計画</a:t>
            </a:r>
            <a:br>
              <a:rPr lang="en-US" altLang="ja-JP" sz="2400" dirty="0"/>
            </a:br>
            <a:r>
              <a:rPr lang="ja-JP" altLang="en-US" sz="2400" dirty="0"/>
              <a:t>　　　されているか不明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②</a:t>
            </a:r>
            <a:r>
              <a:rPr lang="en-US" altLang="ja-JP" sz="2400" dirty="0"/>
              <a:t>M8</a:t>
            </a:r>
            <a:r>
              <a:rPr lang="ja-JP" altLang="en-US" sz="2400" dirty="0"/>
              <a:t>～</a:t>
            </a:r>
            <a:r>
              <a:rPr lang="en-US" altLang="ja-JP" sz="2400" dirty="0"/>
              <a:t>9</a:t>
            </a:r>
            <a:r>
              <a:rPr lang="ja-JP" altLang="en-US" sz="2400" dirty="0"/>
              <a:t>クラスの地震（</a:t>
            </a:r>
            <a:r>
              <a:rPr lang="ja-JP" altLang="en-US" sz="2400" dirty="0">
                <a:solidFill>
                  <a:srgbClr val="FF0000"/>
                </a:solidFill>
              </a:rPr>
              <a:t>東海地震</a:t>
            </a:r>
            <a:r>
              <a:rPr lang="ja-JP" altLang="en-US" sz="2400" dirty="0"/>
              <a:t>）時の安定性の検討が</a:t>
            </a:r>
            <a:br>
              <a:rPr lang="en-US" altLang="ja-JP" sz="2400" dirty="0"/>
            </a:br>
            <a:r>
              <a:rPr lang="ja-JP" altLang="en-US" sz="2400" dirty="0"/>
              <a:t>　　　計画されているか不明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③評価の方法として、</a:t>
            </a:r>
            <a:r>
              <a:rPr lang="ja-JP" altLang="ja-JP" sz="2400" dirty="0"/>
              <a:t>「影響が</a:t>
            </a:r>
            <a:r>
              <a:rPr lang="ja-JP" altLang="ja-JP" sz="2400" dirty="0">
                <a:solidFill>
                  <a:srgbClr val="FF0000"/>
                </a:solidFill>
              </a:rPr>
              <a:t>実行可能な範囲内で</a:t>
            </a:r>
            <a:r>
              <a:rPr lang="ja-JP" altLang="ja-JP" sz="2400" dirty="0"/>
              <a:t>回避</a:t>
            </a:r>
            <a:br>
              <a:rPr lang="en-US" altLang="ja-JP" sz="2400" dirty="0"/>
            </a:br>
            <a:r>
              <a:rPr lang="ja-JP" altLang="en-US" sz="2400" dirty="0"/>
              <a:t>　　　</a:t>
            </a:r>
            <a:r>
              <a:rPr lang="ja-JP" altLang="ja-JP" sz="2400" dirty="0"/>
              <a:t>又は</a:t>
            </a:r>
            <a:r>
              <a:rPr lang="ja-JP" altLang="ja-JP" sz="2400" dirty="0">
                <a:solidFill>
                  <a:srgbClr val="FF0000"/>
                </a:solidFill>
              </a:rPr>
              <a:t>低減されているか</a:t>
            </a:r>
            <a:r>
              <a:rPr lang="ja-JP" altLang="ja-JP" sz="2400" dirty="0"/>
              <a:t>を検討し、環境の保全について</a:t>
            </a:r>
            <a:br>
              <a:rPr lang="en-US" altLang="ja-JP" sz="2400" dirty="0"/>
            </a:br>
            <a:r>
              <a:rPr lang="ja-JP" altLang="en-US" sz="2400" dirty="0"/>
              <a:t>　　　</a:t>
            </a:r>
            <a:r>
              <a:rPr lang="ja-JP" altLang="ja-JP" sz="2400" dirty="0"/>
              <a:t>の</a:t>
            </a:r>
            <a:r>
              <a:rPr lang="ja-JP" altLang="ja-JP" sz="2400" dirty="0">
                <a:solidFill>
                  <a:srgbClr val="FF0000"/>
                </a:solidFill>
              </a:rPr>
              <a:t>配慮が適正になされているか</a:t>
            </a:r>
            <a:r>
              <a:rPr lang="ja-JP" altLang="ja-JP" sz="2400" dirty="0"/>
              <a:t>評価する」と</a:t>
            </a:r>
            <a:r>
              <a:rPr lang="ja-JP" altLang="en-US" sz="2400" dirty="0"/>
              <a:t>している。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3145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22449-7E11-4CB8-AED6-F478F0CC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94701"/>
          </a:xfrm>
        </p:spPr>
        <p:txBody>
          <a:bodyPr/>
          <a:lstStyle/>
          <a:p>
            <a:r>
              <a:rPr kumimoji="1" lang="ja-JP" altLang="en-US" dirty="0"/>
              <a:t>方法書の問題点と意見書（案）</a:t>
            </a:r>
            <a:br>
              <a:rPr kumimoji="1" lang="en-US" altLang="ja-JP" dirty="0"/>
            </a:br>
            <a:r>
              <a:rPr kumimoji="1" lang="ja-JP" altLang="en-US" dirty="0"/>
              <a:t>１．土砂災害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50651-22AE-4561-B1BC-EDF1A752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04300"/>
            <a:ext cx="8911283" cy="4563611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意見書案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例１：</a:t>
            </a:r>
            <a:r>
              <a:rPr lang="ja-JP" altLang="en-US" sz="2400" dirty="0">
                <a:solidFill>
                  <a:srgbClr val="FF0000"/>
                </a:solidFill>
              </a:rPr>
              <a:t>活断層の存在を前提とした土地の安定性</a:t>
            </a:r>
            <a:r>
              <a:rPr lang="ja-JP" altLang="en-US" sz="2400" dirty="0"/>
              <a:t>の検討を</a:t>
            </a:r>
            <a:br>
              <a:rPr lang="en-US" altLang="ja-JP" sz="2400" dirty="0"/>
            </a:br>
            <a:r>
              <a:rPr lang="ja-JP" altLang="en-US" sz="2400" dirty="0"/>
              <a:t>　　　　行って欲しい。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例２：「調整池が満水の時に東海地震が発生」という</a:t>
            </a:r>
            <a:r>
              <a:rPr lang="ja-JP" altLang="en-US" sz="2400" dirty="0">
                <a:solidFill>
                  <a:srgbClr val="FF0000"/>
                </a:solidFill>
              </a:rPr>
              <a:t>最悪の</a:t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　　　　事態でも調整池が安全か</a:t>
            </a:r>
            <a:r>
              <a:rPr lang="ja-JP" altLang="en-US" sz="2400" dirty="0"/>
              <a:t>検討をして欲しい。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例３：</a:t>
            </a:r>
            <a:r>
              <a:rPr lang="ja-JP" altLang="en-US" sz="2400" dirty="0">
                <a:solidFill>
                  <a:srgbClr val="FF0000"/>
                </a:solidFill>
              </a:rPr>
              <a:t>万一調整池が崩壊した場合の被害検討</a:t>
            </a:r>
            <a:r>
              <a:rPr lang="ja-JP" altLang="en-US" sz="2400" dirty="0"/>
              <a:t>をして欲しい。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例</a:t>
            </a:r>
            <a:r>
              <a:rPr lang="ja-JP" altLang="en-US" sz="2400" dirty="0"/>
              <a:t>４：人の命や家屋等に係わる項目の評価に際しては、「影</a:t>
            </a:r>
            <a:br>
              <a:rPr lang="en-US" altLang="ja-JP" sz="2400" dirty="0"/>
            </a:br>
            <a:r>
              <a:rPr lang="ja-JP" altLang="en-US" sz="2400" dirty="0"/>
              <a:t>　　　　響が回避されているか検討し、</a:t>
            </a:r>
            <a:r>
              <a:rPr lang="ja-JP" altLang="en-US" sz="2400" dirty="0">
                <a:solidFill>
                  <a:srgbClr val="FF0000"/>
                </a:solidFill>
              </a:rPr>
              <a:t>回避できない場合は</a:t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　　　　事業中止も含めた計画の抜本的見直し</a:t>
            </a:r>
            <a:r>
              <a:rPr lang="ja-JP" altLang="en-US" sz="2400" dirty="0"/>
              <a:t>を行う。」と</a:t>
            </a:r>
            <a:br>
              <a:rPr lang="en-US" altLang="ja-JP" sz="2400" dirty="0"/>
            </a:br>
            <a:r>
              <a:rPr lang="ja-JP" altLang="en-US" sz="2400" dirty="0"/>
              <a:t>　　　　するべき。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9666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22449-7E11-4CB8-AED6-F478F0CC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94701"/>
          </a:xfrm>
        </p:spPr>
        <p:txBody>
          <a:bodyPr/>
          <a:lstStyle/>
          <a:p>
            <a:r>
              <a:rPr kumimoji="1" lang="ja-JP" altLang="en-US" dirty="0"/>
              <a:t>方法書の問題点と意見書（案）</a:t>
            </a:r>
            <a:br>
              <a:rPr kumimoji="1" lang="en-US" altLang="ja-JP" dirty="0"/>
            </a:br>
            <a:r>
              <a:rPr lang="ja-JP" altLang="en-US" dirty="0"/>
              <a:t>２．水害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50651-22AE-4561-B1BC-EDF1A752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04300"/>
            <a:ext cx="8596668" cy="456361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浸水被害に関連する問題点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①たびたび浸水被害が起こっている地域にも拘わらず、</a:t>
            </a:r>
            <a:br>
              <a:rPr lang="en-US" altLang="ja-JP" sz="2400" dirty="0"/>
            </a:br>
            <a:r>
              <a:rPr lang="ja-JP" altLang="en-US" sz="2400" dirty="0"/>
              <a:t>　　　</a:t>
            </a:r>
            <a:r>
              <a:rPr lang="ja-JP" altLang="en-US" sz="2400" dirty="0">
                <a:solidFill>
                  <a:srgbClr val="FF0000"/>
                </a:solidFill>
              </a:rPr>
              <a:t>水害についての調査・予測・評価が計画されていない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②土砂流出の被害は、柿沢川下流や狩野川、駿河湾にま</a:t>
            </a:r>
            <a:br>
              <a:rPr lang="en-US" altLang="ja-JP" sz="2400" dirty="0"/>
            </a:br>
            <a:r>
              <a:rPr lang="ja-JP" altLang="en-US" sz="2400" dirty="0"/>
              <a:t>　　　で及んだ事例があるにもかかわらず、</a:t>
            </a:r>
            <a:r>
              <a:rPr lang="ja-JP" altLang="en-US" sz="2400" dirty="0">
                <a:solidFill>
                  <a:srgbClr val="FF0000"/>
                </a:solidFill>
              </a:rPr>
              <a:t>調査範囲が周辺</a:t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　　　河川に限定</a:t>
            </a:r>
            <a:r>
              <a:rPr lang="ja-JP" altLang="en-US" sz="2400" dirty="0"/>
              <a:t>されている。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③評価の方法として、</a:t>
            </a:r>
            <a:r>
              <a:rPr lang="ja-JP" altLang="ja-JP" sz="2400" dirty="0"/>
              <a:t>「影響が</a:t>
            </a:r>
            <a:r>
              <a:rPr lang="ja-JP" altLang="ja-JP" sz="2400" dirty="0">
                <a:solidFill>
                  <a:srgbClr val="FF0000"/>
                </a:solidFill>
              </a:rPr>
              <a:t>実行可能な範囲内で</a:t>
            </a:r>
            <a:r>
              <a:rPr lang="ja-JP" altLang="ja-JP" sz="2400" dirty="0"/>
              <a:t>回避</a:t>
            </a:r>
            <a:br>
              <a:rPr lang="en-US" altLang="ja-JP" sz="2400" dirty="0"/>
            </a:br>
            <a:r>
              <a:rPr lang="ja-JP" altLang="en-US" sz="2400" dirty="0"/>
              <a:t>　　　</a:t>
            </a:r>
            <a:r>
              <a:rPr lang="ja-JP" altLang="ja-JP" sz="2400" dirty="0"/>
              <a:t>又は</a:t>
            </a:r>
            <a:r>
              <a:rPr lang="ja-JP" altLang="ja-JP" sz="2400" dirty="0">
                <a:solidFill>
                  <a:srgbClr val="FF0000"/>
                </a:solidFill>
              </a:rPr>
              <a:t>低減されているか</a:t>
            </a:r>
            <a:r>
              <a:rPr lang="ja-JP" altLang="ja-JP" sz="2400" dirty="0"/>
              <a:t>を検討し、環境の保全について</a:t>
            </a:r>
            <a:br>
              <a:rPr lang="en-US" altLang="ja-JP" sz="2400" dirty="0"/>
            </a:br>
            <a:r>
              <a:rPr lang="ja-JP" altLang="en-US" sz="2400" dirty="0"/>
              <a:t>　　　</a:t>
            </a:r>
            <a:r>
              <a:rPr lang="ja-JP" altLang="ja-JP" sz="2400" dirty="0"/>
              <a:t>の</a:t>
            </a:r>
            <a:r>
              <a:rPr lang="ja-JP" altLang="ja-JP" sz="2400" dirty="0">
                <a:solidFill>
                  <a:srgbClr val="FF0000"/>
                </a:solidFill>
              </a:rPr>
              <a:t>配慮が適正になされているか</a:t>
            </a:r>
            <a:r>
              <a:rPr lang="ja-JP" altLang="ja-JP" sz="2400" dirty="0"/>
              <a:t>評価する」と</a:t>
            </a:r>
            <a:r>
              <a:rPr lang="ja-JP" altLang="en-US" sz="2400" dirty="0"/>
              <a:t>している。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32813072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</TotalTime>
  <Words>1476</Words>
  <Application>Microsoft Office PowerPoint</Application>
  <PresentationFormat>ワイド画面</PresentationFormat>
  <Paragraphs>88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ファセット</vt:lpstr>
      <vt:lpstr>（仮称）函南町太陽光発電事業に係る 　　　　　　環境影響評価方法書への 　　　　　　　　　意見書提出について</vt:lpstr>
      <vt:lpstr>環境影響評価（環境アセスメント）とは</vt:lpstr>
      <vt:lpstr>環境影響評価の流れ 　　　　　　　（静岡県環境影響評価条例に基づく場合）</vt:lpstr>
      <vt:lpstr>環境影響評価方法書手続き 　　　　　　　（静岡県環境影響評価条例に基づく場合）</vt:lpstr>
      <vt:lpstr>当該計画の危険性１：土砂災害</vt:lpstr>
      <vt:lpstr>当該計画の危険性２：浸水被害</vt:lpstr>
      <vt:lpstr>方法書の問題点と意見書（案） １．土砂災害</vt:lpstr>
      <vt:lpstr>方法書の問題点と意見書（案） １．土砂災害</vt:lpstr>
      <vt:lpstr>方法書の問題点と意見書（案） ２．水害</vt:lpstr>
      <vt:lpstr>方法書の問題点と意見書（案） ２．水害</vt:lpstr>
      <vt:lpstr>環境影響評価の限界</vt:lpstr>
      <vt:lpstr>意見書提出の意味 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（仮称）函南町太陽光発電事業に係る環境影響評価方法書への 意見書提出について</dc:title>
  <dc:creator>新都市ライフホールディングス　菊池 康之</dc:creator>
  <cp:lastModifiedBy>菊池 康之</cp:lastModifiedBy>
  <cp:revision>35</cp:revision>
  <dcterms:created xsi:type="dcterms:W3CDTF">2021-01-08T02:13:26Z</dcterms:created>
  <dcterms:modified xsi:type="dcterms:W3CDTF">2021-01-22T23:50:24Z</dcterms:modified>
</cp:coreProperties>
</file>